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00" r:id="rId2"/>
    <p:sldId id="263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67" r:id="rId25"/>
  </p:sldIdLst>
  <p:sldSz cx="9144000" cy="6858000" type="screen4x3"/>
  <p:notesSz cx="6858000" cy="9144000"/>
  <p:embeddedFontLst>
    <p:embeddedFont>
      <p:font typeface="Aharoni" panose="02010803020104030203" pitchFamily="2" charset="-79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Twinkl" panose="020B0604020202020204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94A"/>
    <a:srgbClr val="FFFFFF"/>
    <a:srgbClr val="18A0DB"/>
    <a:srgbClr val="DE1E5A"/>
    <a:srgbClr val="BC0105"/>
    <a:srgbClr val="4DB1E3"/>
    <a:srgbClr val="80C1EB"/>
    <a:srgbClr val="ACDDFC"/>
    <a:srgbClr val="4AA1D9"/>
    <a:srgbClr val="21A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630" y="96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6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nkl.com.au/resources/australian-resources-5---6-humanities-and-social-sciences-geography/location-and-place-geography-humanities-and-social-sciences-5-6-australia/environmental-and-human-influences-location-and-place-location-and-place-geography-humanities-and-social-sciences-5-6-australia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79D729-254E-45DE-95A8-12B9CF03B667}"/>
              </a:ext>
            </a:extLst>
          </p:cNvPr>
          <p:cNvSpPr txBox="1"/>
          <p:nvPr/>
        </p:nvSpPr>
        <p:spPr>
          <a:xfrm>
            <a:off x="999641" y="508731"/>
            <a:ext cx="6997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>
                <a:latin typeface="Aharoni" panose="02010803020104030203" pitchFamily="2" charset="-79"/>
                <a:cs typeface="Aharoni" panose="02010803020104030203" pitchFamily="2" charset="-79"/>
              </a:rPr>
              <a:t>Landforms and Landscapes</a:t>
            </a:r>
          </a:p>
        </p:txBody>
      </p:sp>
    </p:spTree>
    <p:extLst>
      <p:ext uri="{BB962C8B-B14F-4D97-AF65-F5344CB8AC3E}">
        <p14:creationId xmlns:p14="http://schemas.microsoft.com/office/powerpoint/2010/main" val="1613400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15738" y="1372269"/>
            <a:ext cx="6954472" cy="461699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6"/>
            <a:stretch/>
          </p:blipFill>
          <p:spPr>
            <a:xfrm>
              <a:off x="2203912" y="1606432"/>
              <a:ext cx="5830847" cy="3912479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243281" y="4471333"/>
            <a:ext cx="5872293" cy="1667482"/>
            <a:chOff x="-243281" y="1721671"/>
            <a:chExt cx="5872293" cy="1667482"/>
          </a:xfrm>
        </p:grpSpPr>
        <p:sp>
          <p:nvSpPr>
            <p:cNvPr id="11" name="Pentagon 10"/>
            <p:cNvSpPr/>
            <p:nvPr/>
          </p:nvSpPr>
          <p:spPr>
            <a:xfrm>
              <a:off x="-243281" y="1721671"/>
              <a:ext cx="5872293" cy="1667482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62996"/>
              <a:ext cx="4613305" cy="138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Deserts are areas of land where there is little water. As a result, there are very few animals and plants around. With no plants to support the soil, wind erodes the land, creating sand dunes. 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Deserts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05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15738" y="1372269"/>
            <a:ext cx="6954472" cy="461699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33"/>
            <a:stretch/>
          </p:blipFill>
          <p:spPr>
            <a:xfrm>
              <a:off x="2232432" y="1606431"/>
              <a:ext cx="5802328" cy="389565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243281" y="4471333"/>
            <a:ext cx="5872293" cy="1667482"/>
            <a:chOff x="-243281" y="1721671"/>
            <a:chExt cx="5872293" cy="1667482"/>
          </a:xfrm>
        </p:grpSpPr>
        <p:sp>
          <p:nvSpPr>
            <p:cNvPr id="11" name="Pentagon 10"/>
            <p:cNvSpPr/>
            <p:nvPr/>
          </p:nvSpPr>
          <p:spPr>
            <a:xfrm>
              <a:off x="-243281" y="1721671"/>
              <a:ext cx="5872293" cy="1667482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62996"/>
              <a:ext cx="4613305" cy="138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Rivers are bodies of water that snake along the land. They are pulled downhill by gravity and flow into the ocean, a lake or other rivers. They come in a variety of sizes and can be shallow or deep. 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90480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Rivers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08307" y="1585519"/>
            <a:ext cx="5813571" cy="427838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02"/>
            <a:stretch/>
          </p:blipFill>
          <p:spPr>
            <a:xfrm>
              <a:off x="2243724" y="1627959"/>
              <a:ext cx="5763369" cy="382261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243279" y="2847577"/>
            <a:ext cx="4009936" cy="1631520"/>
            <a:chOff x="-243279" y="2769172"/>
            <a:chExt cx="4009936" cy="1776937"/>
          </a:xfrm>
        </p:grpSpPr>
        <p:sp>
          <p:nvSpPr>
            <p:cNvPr id="13" name="Pentagon 12"/>
            <p:cNvSpPr/>
            <p:nvPr/>
          </p:nvSpPr>
          <p:spPr>
            <a:xfrm>
              <a:off x="-243279" y="2769172"/>
              <a:ext cx="4009936" cy="1776937"/>
            </a:xfrm>
            <a:prstGeom prst="homePlate">
              <a:avLst/>
            </a:prstGeom>
            <a:solidFill>
              <a:srgbClr val="FFFFFF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8086" y="2863643"/>
              <a:ext cx="3103286" cy="16090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 body of water that is smaller than a lake and shallow enough for the light to reach the bottom is known as a pond.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43281" y="1488704"/>
            <a:ext cx="5813571" cy="1128661"/>
            <a:chOff x="-243281" y="1731985"/>
            <a:chExt cx="5813571" cy="1128661"/>
          </a:xfrm>
        </p:grpSpPr>
        <p:sp>
          <p:nvSpPr>
            <p:cNvPr id="11" name="Pentagon 10"/>
            <p:cNvSpPr/>
            <p:nvPr/>
          </p:nvSpPr>
          <p:spPr>
            <a:xfrm>
              <a:off x="-243281" y="1731985"/>
              <a:ext cx="5813571" cy="1128661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739140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A lake is a landlocked body of water. It can be made of slow moving water or still water. These lakes are fed water by rivers or rainfall. 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Lakes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54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08307" y="1585519"/>
            <a:ext cx="5813571" cy="427838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02"/>
            <a:stretch/>
          </p:blipFill>
          <p:spPr>
            <a:xfrm>
              <a:off x="2243724" y="1627959"/>
              <a:ext cx="5763369" cy="382261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243279" y="2664576"/>
            <a:ext cx="4253218" cy="835190"/>
            <a:chOff x="-243279" y="2769172"/>
            <a:chExt cx="4253218" cy="909630"/>
          </a:xfrm>
        </p:grpSpPr>
        <p:sp>
          <p:nvSpPr>
            <p:cNvPr id="13" name="Pentagon 12"/>
            <p:cNvSpPr/>
            <p:nvPr/>
          </p:nvSpPr>
          <p:spPr>
            <a:xfrm>
              <a:off x="-243279" y="2769172"/>
              <a:ext cx="4253218" cy="909630"/>
            </a:xfrm>
            <a:prstGeom prst="homePlate">
              <a:avLst/>
            </a:prstGeom>
            <a:solidFill>
              <a:srgbClr val="FFFFFF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8086" y="2863643"/>
              <a:ext cx="3556292" cy="703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 group of islands is known as an archipelago.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43280" y="1488704"/>
            <a:ext cx="5368954" cy="908719"/>
            <a:chOff x="-243280" y="1731985"/>
            <a:chExt cx="5368954" cy="908719"/>
          </a:xfrm>
        </p:grpSpPr>
        <p:sp>
          <p:nvSpPr>
            <p:cNvPr id="11" name="Pentagon 10"/>
            <p:cNvSpPr/>
            <p:nvPr/>
          </p:nvSpPr>
          <p:spPr>
            <a:xfrm>
              <a:off x="-243280" y="1731985"/>
              <a:ext cx="5368954" cy="90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739140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An island is an area of land surrounded by water. It is smaller than a continent. 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Islands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00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15738" y="1381458"/>
            <a:ext cx="6954472" cy="461699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89"/>
            <a:stretch/>
          </p:blipFill>
          <p:spPr>
            <a:xfrm>
              <a:off x="2229449" y="1630871"/>
              <a:ext cx="5812768" cy="393824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243281" y="4454555"/>
            <a:ext cx="5872293" cy="1684260"/>
            <a:chOff x="-243281" y="1704893"/>
            <a:chExt cx="5872293" cy="1684260"/>
          </a:xfrm>
        </p:grpSpPr>
        <p:sp>
          <p:nvSpPr>
            <p:cNvPr id="11" name="Pentagon 10"/>
            <p:cNvSpPr/>
            <p:nvPr/>
          </p:nvSpPr>
          <p:spPr>
            <a:xfrm>
              <a:off x="-243281" y="1704893"/>
              <a:ext cx="5872293" cy="168426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63796"/>
              <a:ext cx="4806252" cy="138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Glaciers are masses of slowly moving ice. They usually form on mountains after snow, rock, water and ice builds up. Pulled downwards by gravity, glaciers can flow down mountains like a river.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90480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Glaciers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751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46" y="1246909"/>
            <a:ext cx="5708157" cy="497964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243281" y="5955731"/>
            <a:ext cx="8363823" cy="541642"/>
            <a:chOff x="-243280" y="2769172"/>
            <a:chExt cx="4594661" cy="589918"/>
          </a:xfrm>
        </p:grpSpPr>
        <p:sp>
          <p:nvSpPr>
            <p:cNvPr id="13" name="Pentagon 12"/>
            <p:cNvSpPr/>
            <p:nvPr/>
          </p:nvSpPr>
          <p:spPr>
            <a:xfrm>
              <a:off x="-243280" y="2769172"/>
              <a:ext cx="4594661" cy="589918"/>
            </a:xfrm>
            <a:prstGeom prst="homePlate">
              <a:avLst/>
            </a:prstGeom>
            <a:solidFill>
              <a:srgbClr val="FFFFFF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8086" y="2863643"/>
              <a:ext cx="3757628" cy="40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Work with a partner or as a group to write down your answers.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43280" y="4647199"/>
            <a:ext cx="6291742" cy="1123281"/>
            <a:chOff x="-243280" y="1731985"/>
            <a:chExt cx="6291742" cy="1123281"/>
          </a:xfrm>
        </p:grpSpPr>
        <p:sp>
          <p:nvSpPr>
            <p:cNvPr id="11" name="Pentagon 10"/>
            <p:cNvSpPr/>
            <p:nvPr/>
          </p:nvSpPr>
          <p:spPr>
            <a:xfrm>
              <a:off x="-243280" y="1731985"/>
              <a:ext cx="6291742" cy="1123281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5208923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Think about a place that </a:t>
              </a:r>
              <a:r>
                <a:rPr lang="en-GB" dirty="0"/>
                <a:t>you know well, it </a:t>
              </a:r>
              <a:r>
                <a:rPr lang="en-US" dirty="0"/>
                <a:t>could be Australia, your state or your local area. What landforms can you find there?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Finding Landforms Activity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192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08307" y="1585519"/>
            <a:ext cx="5813571" cy="427838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583" y="1562560"/>
              <a:ext cx="5750180" cy="390144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243281" y="1597065"/>
            <a:ext cx="5813571" cy="1388719"/>
            <a:chOff x="-243281" y="1731985"/>
            <a:chExt cx="5813571" cy="1388719"/>
          </a:xfrm>
        </p:grpSpPr>
        <p:sp>
          <p:nvSpPr>
            <p:cNvPr id="11" name="Pentagon 10"/>
            <p:cNvSpPr/>
            <p:nvPr/>
          </p:nvSpPr>
          <p:spPr>
            <a:xfrm>
              <a:off x="-243281" y="1731985"/>
              <a:ext cx="5813571" cy="138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4" y="2022721"/>
              <a:ext cx="4688806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AU" dirty="0"/>
                <a:t>A landscape is the visible features of an area of land, its landforms, and how they integrate with natural or man-made features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is a Landscape?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243281" y="3449450"/>
            <a:ext cx="4009936" cy="1068986"/>
            <a:chOff x="-243279" y="2769172"/>
            <a:chExt cx="4009936" cy="1164264"/>
          </a:xfrm>
        </p:grpSpPr>
        <p:sp>
          <p:nvSpPr>
            <p:cNvPr id="19" name="Pentagon 18"/>
            <p:cNvSpPr/>
            <p:nvPr/>
          </p:nvSpPr>
          <p:spPr>
            <a:xfrm>
              <a:off x="-243279" y="2769172"/>
              <a:ext cx="4009936" cy="1164264"/>
            </a:xfrm>
            <a:prstGeom prst="homePlate">
              <a:avLst/>
            </a:prstGeom>
            <a:solidFill>
              <a:srgbClr val="FFFFFF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8086" y="2863643"/>
              <a:ext cx="3103286" cy="1005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There are 7 different types of landforms. How many can you think of?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01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08307" y="1585519"/>
            <a:ext cx="5813571" cy="427838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8" r="5827" b="3670"/>
            <a:stretch/>
          </p:blipFill>
          <p:spPr>
            <a:xfrm>
              <a:off x="2279411" y="1627959"/>
              <a:ext cx="5736605" cy="3813537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243281" y="1488704"/>
            <a:ext cx="5813571" cy="1388719"/>
            <a:chOff x="-243281" y="1731985"/>
            <a:chExt cx="5813571" cy="1388719"/>
          </a:xfrm>
        </p:grpSpPr>
        <p:sp>
          <p:nvSpPr>
            <p:cNvPr id="11" name="Pentagon 10"/>
            <p:cNvSpPr/>
            <p:nvPr/>
          </p:nvSpPr>
          <p:spPr>
            <a:xfrm>
              <a:off x="-243281" y="1731985"/>
              <a:ext cx="5813571" cy="138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613305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A collection of mountains is known as a Mountain Range. This is also known as a mountain landscape.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Mountain Landscapes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23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544676-C5CD-4FF3-943E-B39F50F4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28" y="2042500"/>
            <a:ext cx="6000750" cy="40671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243280" y="1488704"/>
            <a:ext cx="5368954" cy="908719"/>
            <a:chOff x="-243280" y="1731985"/>
            <a:chExt cx="5368954" cy="908719"/>
          </a:xfrm>
        </p:grpSpPr>
        <p:sp>
          <p:nvSpPr>
            <p:cNvPr id="11" name="Pentagon 10"/>
            <p:cNvSpPr/>
            <p:nvPr/>
          </p:nvSpPr>
          <p:spPr>
            <a:xfrm>
              <a:off x="-243280" y="1731985"/>
              <a:ext cx="5368954" cy="90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739140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AU" dirty="0">
                  <a:solidFill>
                    <a:srgbClr val="040C28"/>
                  </a:solidFill>
                  <a:latin typeface="Google Sans"/>
                </a:rPr>
                <a:t>A</a:t>
              </a:r>
              <a:r>
                <a:rPr lang="en-AU" b="0" i="0" dirty="0">
                  <a:solidFill>
                    <a:srgbClr val="040C28"/>
                  </a:solidFill>
                  <a:effectLst/>
                  <a:latin typeface="Google Sans"/>
                </a:rPr>
                <a:t> section of coastline that has a range of coastal features like a stack, beach or cliff etc.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Coastal Landscapes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308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0441F-E199-4FC4-96A5-FA4390AC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10" y="1387098"/>
            <a:ext cx="6641024" cy="442181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243280" y="1488704"/>
            <a:ext cx="5368954" cy="908719"/>
            <a:chOff x="-243280" y="1731985"/>
            <a:chExt cx="5368954" cy="908719"/>
          </a:xfrm>
        </p:grpSpPr>
        <p:sp>
          <p:nvSpPr>
            <p:cNvPr id="11" name="Pentagon 10"/>
            <p:cNvSpPr/>
            <p:nvPr/>
          </p:nvSpPr>
          <p:spPr>
            <a:xfrm>
              <a:off x="-243280" y="1731985"/>
              <a:ext cx="5368954" cy="90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739140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AU" dirty="0">
                  <a:solidFill>
                    <a:srgbClr val="040C28"/>
                  </a:solidFill>
                  <a:latin typeface="Google Sans"/>
                </a:rPr>
                <a:t>A network of rivers and surrounding land, including the ecosystems.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Riverine Landscapes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02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 bwMode="auto">
          <a:xfrm>
            <a:off x="503239" y="2930434"/>
            <a:ext cx="8137524" cy="341480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503239" y="512763"/>
            <a:ext cx="8137524" cy="2193019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28650" y="3071286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+mn-lt"/>
              </a:rPr>
              <a:t>Success Criteria: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48" y="734785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+mn-lt"/>
              </a:rPr>
              <a:t>Learning Intention:</a:t>
            </a:r>
            <a:endParaRPr lang="en-US" sz="3600" dirty="0">
              <a:latin typeface="+mn-lt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4294967295"/>
          </p:nvPr>
        </p:nvSpPr>
        <p:spPr>
          <a:xfrm>
            <a:off x="628650" y="1127760"/>
            <a:ext cx="7886700" cy="14097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Explore the different types of landforms and landscapes.</a:t>
            </a:r>
            <a:endParaRPr lang="en-GB" sz="1800" dirty="0">
              <a:latin typeface="Twinkl" pitchFamily="50" charset="0"/>
            </a:endParaRPr>
          </a:p>
        </p:txBody>
      </p:sp>
      <p:sp>
        <p:nvSpPr>
          <p:cNvPr id="20" name="Content Placeholder 15"/>
          <p:cNvSpPr txBox="1">
            <a:spLocks/>
          </p:cNvSpPr>
          <p:nvPr/>
        </p:nvSpPr>
        <p:spPr>
          <a:xfrm>
            <a:off x="628650" y="3466803"/>
            <a:ext cx="7886700" cy="2626022"/>
          </a:xfrm>
          <a:prstGeom prst="rect">
            <a:avLst/>
          </a:prstGeom>
          <a:noFill/>
          <a:ln w="25400">
            <a:noFill/>
          </a:ln>
        </p:spPr>
        <p:txBody>
          <a:bodyPr vert="horz" lIns="180000" tIns="252000" rIns="252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Twinkl" panose="02000503030000020003" pitchFamily="50" charset="0"/>
                <a:ea typeface="Twinkl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Twinkl" panose="02000503030000020003" pitchFamily="50" charset="0"/>
                <a:ea typeface="Twinkl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Twinkl" panose="02000503030000020003" pitchFamily="50" charset="0"/>
                <a:ea typeface="Twinkl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Twinkl" panose="02000503030000020003" pitchFamily="50" charset="0"/>
                <a:ea typeface="Twinkl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Twinkl" panose="02000503030000020003" pitchFamily="50" charset="0"/>
                <a:ea typeface="Twinkl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Identify and define different forms of landforms and landscapes.</a:t>
            </a:r>
          </a:p>
          <a:p>
            <a:pPr marL="0" indent="0" algn="ctr">
              <a:buNone/>
            </a:pPr>
            <a:r>
              <a:rPr lang="en-US" dirty="0"/>
              <a:t>List landforms in a country, state or local area. </a:t>
            </a:r>
            <a:endParaRPr lang="en-GB" sz="1800" dirty="0">
              <a:latin typeface="Twink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4148A-B14C-40F3-B30E-B5FCE3BA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84" y="1488704"/>
            <a:ext cx="6586780" cy="439118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243280" y="1488704"/>
            <a:ext cx="5368954" cy="908719"/>
            <a:chOff x="-243280" y="1731985"/>
            <a:chExt cx="5368954" cy="908719"/>
          </a:xfrm>
        </p:grpSpPr>
        <p:sp>
          <p:nvSpPr>
            <p:cNvPr id="11" name="Pentagon 10"/>
            <p:cNvSpPr/>
            <p:nvPr/>
          </p:nvSpPr>
          <p:spPr>
            <a:xfrm>
              <a:off x="-243280" y="1731985"/>
              <a:ext cx="5368954" cy="90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739140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AU" dirty="0">
                  <a:solidFill>
                    <a:srgbClr val="040C28"/>
                  </a:solidFill>
                  <a:latin typeface="Google Sans"/>
                </a:rPr>
                <a:t>A</a:t>
              </a:r>
              <a:r>
                <a:rPr lang="en-AU" b="0" i="0" dirty="0">
                  <a:solidFill>
                    <a:srgbClr val="040C28"/>
                  </a:solidFill>
                  <a:effectLst/>
                  <a:latin typeface="Google Sans"/>
                </a:rPr>
                <a:t>n area of land that receives no more than 25 centimetres (10 inches) of precipitation a year</a:t>
              </a:r>
              <a:r>
                <a:rPr lang="en-AU" b="0" i="0" dirty="0">
                  <a:solidFill>
                    <a:srgbClr val="202124"/>
                  </a:solidFill>
                  <a:effectLst/>
                  <a:latin typeface="Google Sans"/>
                </a:rPr>
                <a:t>.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Desert Landscapes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503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F5359-4F3D-4BC6-B1C4-59305492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83" y="1403462"/>
            <a:ext cx="6342817" cy="475711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243280" y="1488704"/>
            <a:ext cx="5368954" cy="908719"/>
            <a:chOff x="-243280" y="1731985"/>
            <a:chExt cx="5368954" cy="908719"/>
          </a:xfrm>
        </p:grpSpPr>
        <p:sp>
          <p:nvSpPr>
            <p:cNvPr id="11" name="Pentagon 10"/>
            <p:cNvSpPr/>
            <p:nvPr/>
          </p:nvSpPr>
          <p:spPr>
            <a:xfrm>
              <a:off x="-243280" y="1731985"/>
              <a:ext cx="5368954" cy="90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1770845"/>
              <a:ext cx="4739140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AU" dirty="0">
                  <a:solidFill>
                    <a:srgbClr val="040C28"/>
                  </a:solidFill>
                  <a:latin typeface="Google Sans"/>
                </a:rPr>
                <a:t>Occur </a:t>
              </a:r>
              <a:r>
                <a:rPr lang="en-AU" b="0" i="0" dirty="0">
                  <a:solidFill>
                    <a:srgbClr val="040C28"/>
                  </a:solidFill>
                  <a:effectLst/>
                  <a:latin typeface="Google Sans"/>
                </a:rPr>
                <a:t>where the dissolving of the bedrock has created sinkholes, sinking streams, caves, springs, and other characteristic features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Karst Landscapes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26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305030-67A7-4A91-84FC-01259DB3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44" y="1376728"/>
            <a:ext cx="7005234" cy="454756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243280" y="1488704"/>
            <a:ext cx="5368954" cy="908719"/>
            <a:chOff x="-243280" y="1731985"/>
            <a:chExt cx="5368954" cy="908719"/>
          </a:xfrm>
        </p:grpSpPr>
        <p:sp>
          <p:nvSpPr>
            <p:cNvPr id="11" name="Pentagon 10"/>
            <p:cNvSpPr/>
            <p:nvPr/>
          </p:nvSpPr>
          <p:spPr>
            <a:xfrm>
              <a:off x="-243280" y="1731985"/>
              <a:ext cx="5368954" cy="90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1909345"/>
              <a:ext cx="4739140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AU" b="1" i="0" dirty="0">
                  <a:solidFill>
                    <a:srgbClr val="5F6368"/>
                  </a:solidFill>
                  <a:effectLst/>
                  <a:latin typeface="arial" panose="020B0604020202020204" pitchFamily="34" charset="0"/>
                </a:rPr>
                <a:t>A forested area is an area covered in trees growing closely together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(Rain) Forest Landscapes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88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419C0-AD25-4296-B44E-4A164D6F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12" y="1488704"/>
            <a:ext cx="6863166" cy="457258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243281" y="1488704"/>
            <a:ext cx="5721931" cy="1386232"/>
            <a:chOff x="-243280" y="1731985"/>
            <a:chExt cx="5368954" cy="908719"/>
          </a:xfrm>
        </p:grpSpPr>
        <p:sp>
          <p:nvSpPr>
            <p:cNvPr id="11" name="Pentagon 10"/>
            <p:cNvSpPr/>
            <p:nvPr/>
          </p:nvSpPr>
          <p:spPr>
            <a:xfrm>
              <a:off x="-243280" y="1731985"/>
              <a:ext cx="5368954" cy="90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15007" y="1782830"/>
              <a:ext cx="4739140" cy="80702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AU" sz="20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 landscape that has been altered by humans. Cities, roads, buildings, bridges, and mass transit are all part of built landscapes.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Built Landscapes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143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hlinkClick r:id="rId2"/>
          </p:cNvPr>
          <p:cNvSpPr/>
          <p:nvPr/>
        </p:nvSpPr>
        <p:spPr>
          <a:xfrm rot="10800000">
            <a:off x="6820248" y="-1"/>
            <a:ext cx="2323751" cy="1686187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08307" y="1585519"/>
            <a:ext cx="5813571" cy="427838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583" y="1562560"/>
              <a:ext cx="5750180" cy="39014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243279" y="2554460"/>
            <a:ext cx="4009936" cy="823822"/>
            <a:chOff x="-243279" y="2769172"/>
            <a:chExt cx="4009936" cy="897249"/>
          </a:xfrm>
        </p:grpSpPr>
        <p:sp>
          <p:nvSpPr>
            <p:cNvPr id="13" name="Pentagon 12"/>
            <p:cNvSpPr/>
            <p:nvPr/>
          </p:nvSpPr>
          <p:spPr>
            <a:xfrm>
              <a:off x="-243279" y="2769172"/>
              <a:ext cx="4009936" cy="897249"/>
            </a:xfrm>
            <a:prstGeom prst="homePlate">
              <a:avLst/>
            </a:prstGeom>
            <a:solidFill>
              <a:srgbClr val="FFFFFF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8086" y="2863643"/>
              <a:ext cx="3103286" cy="703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Talk to a partner or with the class.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43281" y="1488705"/>
            <a:ext cx="4594663" cy="835046"/>
            <a:chOff x="-243281" y="1731986"/>
            <a:chExt cx="4594663" cy="835046"/>
          </a:xfrm>
        </p:grpSpPr>
        <p:sp>
          <p:nvSpPr>
            <p:cNvPr id="11" name="Pentagon 10"/>
            <p:cNvSpPr/>
            <p:nvPr/>
          </p:nvSpPr>
          <p:spPr>
            <a:xfrm>
              <a:off x="-243281" y="1731986"/>
              <a:ext cx="4594663" cy="835046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3724072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Have a think – what do you think a landform is?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is a Landform?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5" y="3608991"/>
            <a:ext cx="2649842" cy="35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08307" y="1585519"/>
            <a:ext cx="5813571" cy="427838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583" y="1562560"/>
              <a:ext cx="5750180" cy="39014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243279" y="3276041"/>
            <a:ext cx="4009936" cy="1068986"/>
            <a:chOff x="-243279" y="2769172"/>
            <a:chExt cx="4009936" cy="1164264"/>
          </a:xfrm>
        </p:grpSpPr>
        <p:sp>
          <p:nvSpPr>
            <p:cNvPr id="13" name="Pentagon 12"/>
            <p:cNvSpPr/>
            <p:nvPr/>
          </p:nvSpPr>
          <p:spPr>
            <a:xfrm>
              <a:off x="-243279" y="2769172"/>
              <a:ext cx="4009936" cy="1164264"/>
            </a:xfrm>
            <a:prstGeom prst="homePlate">
              <a:avLst/>
            </a:prstGeom>
            <a:solidFill>
              <a:srgbClr val="FFFFFF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8086" y="2863643"/>
              <a:ext cx="310328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Landforms often occur above sea level, but some can form under the ocean.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43281" y="1488704"/>
            <a:ext cx="5813571" cy="1388719"/>
            <a:chOff x="-243281" y="1731985"/>
            <a:chExt cx="5813571" cy="1388719"/>
          </a:xfrm>
        </p:grpSpPr>
        <p:sp>
          <p:nvSpPr>
            <p:cNvPr id="11" name="Pentagon 10"/>
            <p:cNvSpPr/>
            <p:nvPr/>
          </p:nvSpPr>
          <p:spPr>
            <a:xfrm>
              <a:off x="-243281" y="1731985"/>
              <a:ext cx="5813571" cy="138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688806" cy="11079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Landforms are naturally-formed features that can be found on Earth’s surface. Many of them are created by natural forces such as the sea or wind.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What is a Landform?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243281" y="4628516"/>
            <a:ext cx="4009936" cy="1068986"/>
            <a:chOff x="-243279" y="2769172"/>
            <a:chExt cx="4009936" cy="1164264"/>
          </a:xfrm>
        </p:grpSpPr>
        <p:sp>
          <p:nvSpPr>
            <p:cNvPr id="19" name="Pentagon 18"/>
            <p:cNvSpPr/>
            <p:nvPr/>
          </p:nvSpPr>
          <p:spPr>
            <a:xfrm>
              <a:off x="-243279" y="2769172"/>
              <a:ext cx="4009936" cy="1164264"/>
            </a:xfrm>
            <a:prstGeom prst="homePlate">
              <a:avLst/>
            </a:prstGeom>
            <a:solidFill>
              <a:srgbClr val="FFFFFF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8086" y="2863643"/>
              <a:ext cx="3103286" cy="1005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There are many different types of landforms. How many can you think of?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89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08307" y="1585519"/>
            <a:ext cx="5813571" cy="427838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8" r="5827" b="3670"/>
            <a:stretch/>
          </p:blipFill>
          <p:spPr>
            <a:xfrm>
              <a:off x="2279411" y="1627959"/>
              <a:ext cx="5736605" cy="381353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243279" y="3276040"/>
            <a:ext cx="4009936" cy="826176"/>
            <a:chOff x="-243279" y="2769172"/>
            <a:chExt cx="4009936" cy="899813"/>
          </a:xfrm>
        </p:grpSpPr>
        <p:sp>
          <p:nvSpPr>
            <p:cNvPr id="13" name="Pentagon 12"/>
            <p:cNvSpPr/>
            <p:nvPr/>
          </p:nvSpPr>
          <p:spPr>
            <a:xfrm>
              <a:off x="-243279" y="2769172"/>
              <a:ext cx="4009936" cy="899813"/>
            </a:xfrm>
            <a:prstGeom prst="homePlate">
              <a:avLst/>
            </a:prstGeom>
            <a:solidFill>
              <a:srgbClr val="FFFFFF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8086" y="2863643"/>
              <a:ext cx="3103286" cy="703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Anything smaller than 300 </a:t>
              </a:r>
              <a:r>
                <a:rPr lang="en-US" dirty="0" err="1"/>
                <a:t>metres</a:t>
              </a:r>
              <a:r>
                <a:rPr lang="en-US" dirty="0"/>
                <a:t> is known as a hill.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43281" y="1488704"/>
            <a:ext cx="5813571" cy="1388719"/>
            <a:chOff x="-243281" y="1731985"/>
            <a:chExt cx="5813571" cy="1388719"/>
          </a:xfrm>
        </p:grpSpPr>
        <p:sp>
          <p:nvSpPr>
            <p:cNvPr id="11" name="Pentagon 10"/>
            <p:cNvSpPr/>
            <p:nvPr/>
          </p:nvSpPr>
          <p:spPr>
            <a:xfrm>
              <a:off x="-243281" y="1731985"/>
              <a:ext cx="5813571" cy="1388719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613305" cy="11079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Mountains are parts of the Earth’s surface which rise 300 </a:t>
              </a:r>
              <a:r>
                <a:rPr lang="en-US" dirty="0" err="1"/>
                <a:t>metres</a:t>
              </a:r>
              <a:r>
                <a:rPr lang="en-US" dirty="0"/>
                <a:t> into the air or higher. They often have very steep slopes and a rocky surface.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Mountains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Pentagon 12">
            <a:extLst>
              <a:ext uri="{FF2B5EF4-FFF2-40B4-BE49-F238E27FC236}">
                <a16:creationId xmlns:a16="http://schemas.microsoft.com/office/drawing/2014/main" id="{B6DFB143-5296-4005-BD0C-27EAC17E227C}"/>
              </a:ext>
            </a:extLst>
          </p:cNvPr>
          <p:cNvSpPr/>
          <p:nvPr/>
        </p:nvSpPr>
        <p:spPr>
          <a:xfrm>
            <a:off x="-243279" y="4704970"/>
            <a:ext cx="4009936" cy="826176"/>
          </a:xfrm>
          <a:prstGeom prst="homePlate">
            <a:avLst/>
          </a:prstGeom>
          <a:solidFill>
            <a:srgbClr val="FFFFFF"/>
          </a:solidFill>
          <a:ln w="38100">
            <a:solidFill>
              <a:srgbClr val="F18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6412B-9AD2-4213-9C19-E29235470300}"/>
              </a:ext>
            </a:extLst>
          </p:cNvPr>
          <p:cNvSpPr/>
          <p:nvPr/>
        </p:nvSpPr>
        <p:spPr>
          <a:xfrm>
            <a:off x="0" y="4681181"/>
            <a:ext cx="3283792" cy="126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40C28"/>
                </a:solidFill>
                <a:latin typeface="Google Sans"/>
              </a:rPr>
              <a:t>Formed by te</a:t>
            </a:r>
            <a:r>
              <a:rPr lang="en-AU" b="0" i="0" dirty="0">
                <a:solidFill>
                  <a:srgbClr val="040C28"/>
                </a:solidFill>
                <a:effectLst/>
                <a:latin typeface="Google Sans"/>
              </a:rPr>
              <a:t>ctonic plates on the Earth's surface pushing against each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82848" y="1472556"/>
            <a:ext cx="6736360" cy="4521360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5"/>
            <a:stretch/>
          </p:blipFill>
          <p:spPr>
            <a:xfrm>
              <a:off x="2252645" y="1638456"/>
              <a:ext cx="5745528" cy="379395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243281" y="5012079"/>
            <a:ext cx="5813571" cy="1128661"/>
            <a:chOff x="-243281" y="1731985"/>
            <a:chExt cx="5813571" cy="1128661"/>
          </a:xfrm>
        </p:grpSpPr>
        <p:sp>
          <p:nvSpPr>
            <p:cNvPr id="11" name="Pentagon 10"/>
            <p:cNvSpPr/>
            <p:nvPr/>
          </p:nvSpPr>
          <p:spPr>
            <a:xfrm>
              <a:off x="-243281" y="1731985"/>
              <a:ext cx="5813571" cy="1128661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613305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Valleys are low areas that are found between mountains or hills. There is often a stream or a river running through a valley. 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Valleys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55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15738" y="1372269"/>
            <a:ext cx="6954472" cy="461699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526" y="1638456"/>
              <a:ext cx="5591766" cy="379395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243281" y="4481647"/>
            <a:ext cx="5813571" cy="1657168"/>
            <a:chOff x="-243281" y="1731985"/>
            <a:chExt cx="5813571" cy="1657168"/>
          </a:xfrm>
        </p:grpSpPr>
        <p:sp>
          <p:nvSpPr>
            <p:cNvPr id="11" name="Pentagon 10"/>
            <p:cNvSpPr/>
            <p:nvPr/>
          </p:nvSpPr>
          <p:spPr>
            <a:xfrm>
              <a:off x="-243281" y="1731985"/>
              <a:ext cx="5813571" cy="1657168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1882825"/>
              <a:ext cx="4613305" cy="138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Also known as a gorge, a canyon is similar to a valley, but it is often deeper and has narrower sides. Most canyons tend to form after many years of rivers cutting through layers of rock. 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Canyons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9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15738" y="1372269"/>
            <a:ext cx="6954472" cy="461699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0"/>
            <a:stretch/>
          </p:blipFill>
          <p:spPr>
            <a:xfrm>
              <a:off x="2264476" y="1638456"/>
              <a:ext cx="5747909" cy="3914111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243281" y="4664279"/>
            <a:ext cx="5813571" cy="1474536"/>
            <a:chOff x="-243281" y="1914617"/>
            <a:chExt cx="5813571" cy="1474536"/>
          </a:xfrm>
        </p:grpSpPr>
        <p:sp>
          <p:nvSpPr>
            <p:cNvPr id="11" name="Pentagon 10"/>
            <p:cNvSpPr/>
            <p:nvPr/>
          </p:nvSpPr>
          <p:spPr>
            <a:xfrm>
              <a:off x="-243281" y="1914617"/>
              <a:ext cx="5813571" cy="1474536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2088111"/>
              <a:ext cx="4613305" cy="11079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Plains are flat areas of land that have very little slopes, hills or any other types of landforms. They are often found in the </a:t>
              </a:r>
              <a:r>
                <a:rPr lang="en-US" dirty="0" err="1"/>
                <a:t>centres</a:t>
              </a:r>
              <a:r>
                <a:rPr lang="en-US" dirty="0"/>
                <a:t> of valleys or on plateaus.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Plains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75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15738" y="1372269"/>
            <a:ext cx="6954472" cy="4616995"/>
            <a:chOff x="2038525" y="1400961"/>
            <a:chExt cx="6182686" cy="4630723"/>
          </a:xfrm>
        </p:grpSpPr>
        <p:sp>
          <p:nvSpPr>
            <p:cNvPr id="9" name="Rectangle 8"/>
            <p:cNvSpPr/>
            <p:nvPr/>
          </p:nvSpPr>
          <p:spPr>
            <a:xfrm>
              <a:off x="2038525" y="1400961"/>
              <a:ext cx="6182686" cy="46307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57"/>
            <a:stretch/>
          </p:blipFill>
          <p:spPr>
            <a:xfrm>
              <a:off x="2225019" y="1623260"/>
              <a:ext cx="5839573" cy="3865877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-243281" y="4974671"/>
            <a:ext cx="5813571" cy="1164143"/>
            <a:chOff x="-243281" y="2225009"/>
            <a:chExt cx="5813571" cy="1164143"/>
          </a:xfrm>
        </p:grpSpPr>
        <p:sp>
          <p:nvSpPr>
            <p:cNvPr id="11" name="Pentagon 10"/>
            <p:cNvSpPr/>
            <p:nvPr/>
          </p:nvSpPr>
          <p:spPr>
            <a:xfrm>
              <a:off x="-243281" y="2225009"/>
              <a:ext cx="5813571" cy="1164143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18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086" y="2391827"/>
              <a:ext cx="4613305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A plateau is a plain which is raised higher than the surrounding area. Plateaus have very steep cliffs around their edge.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737024" y="423691"/>
            <a:ext cx="9058902" cy="768014"/>
            <a:chOff x="457198" y="465040"/>
            <a:chExt cx="6511638" cy="768014"/>
          </a:xfrm>
          <a:solidFill>
            <a:srgbClr val="F1894A"/>
          </a:solidFill>
        </p:grpSpPr>
        <p:sp>
          <p:nvSpPr>
            <p:cNvPr id="17" name="Round Same Side Corner Rectangle 16"/>
            <p:cNvSpPr/>
            <p:nvPr/>
          </p:nvSpPr>
          <p:spPr>
            <a:xfrm>
              <a:off x="457198" y="465040"/>
              <a:ext cx="4724402" cy="7680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4114800" y="465040"/>
              <a:ext cx="2854036" cy="768014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9" y="478895"/>
            <a:ext cx="7151616" cy="712810"/>
          </a:xfrm>
        </p:spPr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Plateaus</a:t>
            </a:r>
            <a:endParaRPr lang="en-GB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981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Template.potx" id="{8C058020-CE1A-4275-96FF-3E9B179AFEF1}" vid="{BE2BE99D-79A1-4F73-BB89-E052F53DA9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255</TotalTime>
  <Words>757</Words>
  <Application>Microsoft Office PowerPoint</Application>
  <PresentationFormat>On-screen Show (4:3)</PresentationFormat>
  <Paragraphs>59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Google Sans</vt:lpstr>
      <vt:lpstr>Arial</vt:lpstr>
      <vt:lpstr>Aharoni</vt:lpstr>
      <vt:lpstr>Arial</vt:lpstr>
      <vt:lpstr>Twinkl</vt:lpstr>
      <vt:lpstr>Office Theme</vt:lpstr>
      <vt:lpstr>PowerPoint Presentation</vt:lpstr>
      <vt:lpstr>PowerPoint Presentation</vt:lpstr>
      <vt:lpstr>What is a Landform?</vt:lpstr>
      <vt:lpstr>What is a Landform?</vt:lpstr>
      <vt:lpstr>Mountains</vt:lpstr>
      <vt:lpstr>Valleys</vt:lpstr>
      <vt:lpstr>Canyons</vt:lpstr>
      <vt:lpstr>Plains</vt:lpstr>
      <vt:lpstr>Plateaus</vt:lpstr>
      <vt:lpstr>Deserts</vt:lpstr>
      <vt:lpstr>Rivers</vt:lpstr>
      <vt:lpstr>Lakes</vt:lpstr>
      <vt:lpstr>Islands</vt:lpstr>
      <vt:lpstr>Glaciers</vt:lpstr>
      <vt:lpstr>Finding Landforms Activity</vt:lpstr>
      <vt:lpstr>What is a Landscape?</vt:lpstr>
      <vt:lpstr>Mountain Landscapes</vt:lpstr>
      <vt:lpstr>Coastal Landscapes</vt:lpstr>
      <vt:lpstr>Riverine Landscapes</vt:lpstr>
      <vt:lpstr>Desert Landscapes</vt:lpstr>
      <vt:lpstr>Karst Landscapes</vt:lpstr>
      <vt:lpstr>(Rain) Forest Landscapes</vt:lpstr>
      <vt:lpstr>Built Landscapes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Guidance</dc:title>
  <dc:creator>Georgina Paulson</dc:creator>
  <cp:lastModifiedBy>SHERIDAN Ellie [Narrogin Senior High School]</cp:lastModifiedBy>
  <cp:revision>11</cp:revision>
  <dcterms:created xsi:type="dcterms:W3CDTF">2021-08-13T13:21:31Z</dcterms:created>
  <dcterms:modified xsi:type="dcterms:W3CDTF">2023-07-21T07:49:46Z</dcterms:modified>
</cp:coreProperties>
</file>